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74" r:id="rId4"/>
    <p:sldId id="273" r:id="rId5"/>
    <p:sldId id="275" r:id="rId6"/>
    <p:sldId id="276" r:id="rId7"/>
    <p:sldId id="27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97" autoAdjust="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94329-62A7-4235-9727-7157CF17155E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E3F94-C4BE-4B9F-A603-CCA11F9183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Introducing</a:t>
            </a:r>
            <a:r>
              <a:rPr lang="fr-FR" dirty="0" smtClean="0"/>
              <a:t> </a:t>
            </a:r>
            <a:r>
              <a:rPr lang="fr-FR" dirty="0" err="1" smtClean="0"/>
              <a:t>myself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E3F94-C4BE-4B9F-A603-CCA11F918383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57534B9-23B9-411F-B898-65C1141CD91D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904875" y="2924944"/>
            <a:ext cx="7315200" cy="200329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4" y="2924944"/>
            <a:ext cx="282749" cy="200329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57534B9-23B9-411F-B898-65C1141CD91D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534B9-23B9-411F-B898-65C1141CD91D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7534B9-23B9-411F-B898-65C1141CD91D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2663AE-F2C4-4383-856E-7CEE638B9D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19200" y="3068960"/>
            <a:ext cx="6858000" cy="151216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TFMM Trend Assessment</a:t>
            </a:r>
            <a:br>
              <a:rPr lang="en-GB" dirty="0" smtClean="0"/>
            </a:br>
            <a:r>
              <a:rPr lang="en-GB" dirty="0" smtClean="0"/>
              <a:t>Introduction, Methodology, Scope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err="1" smtClean="0"/>
              <a:t>Augustin</a:t>
            </a:r>
            <a:r>
              <a:rPr lang="en-GB" sz="3100" dirty="0" smtClean="0"/>
              <a:t> Colette &amp; </a:t>
            </a:r>
            <a:r>
              <a:rPr lang="en-GB" sz="3100" dirty="0" err="1" smtClean="0"/>
              <a:t>Oksana</a:t>
            </a:r>
            <a:r>
              <a:rPr lang="en-GB" sz="3100" dirty="0" smtClean="0"/>
              <a:t> </a:t>
            </a:r>
            <a:r>
              <a:rPr lang="en-GB" sz="3100" dirty="0" err="1" smtClean="0"/>
              <a:t>Tarasova</a:t>
            </a:r>
            <a:endParaRPr lang="en-GB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16</a:t>
            </a:r>
            <a:r>
              <a:rPr lang="en-GB" baseline="30000" dirty="0" smtClean="0"/>
              <a:t>th</a:t>
            </a:r>
            <a:r>
              <a:rPr lang="en-GB" dirty="0" smtClean="0"/>
              <a:t>  TFMM annual meeting – Krakow (Poland)</a:t>
            </a:r>
            <a:endParaRPr lang="en-GB" dirty="0"/>
          </a:p>
        </p:txBody>
      </p:sp>
      <p:pic>
        <p:nvPicPr>
          <p:cNvPr id="4" name="Picture 8" descr="lrtap_25th_cmyk_logo-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5816"/>
          <a:stretch>
            <a:fillRect/>
          </a:stretch>
        </p:blipFill>
        <p:spPr bwMode="auto">
          <a:xfrm>
            <a:off x="6834188" y="5999163"/>
            <a:ext cx="19415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6068829"/>
            <a:ext cx="32956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Scope</a:t>
            </a:r>
          </a:p>
          <a:p>
            <a:pPr lvl="1"/>
            <a:r>
              <a:rPr lang="fr-FR" dirty="0" smtClean="0"/>
              <a:t>Expectation: </a:t>
            </a:r>
          </a:p>
          <a:p>
            <a:pPr lvl="2"/>
            <a:r>
              <a:rPr lang="fr-FR" dirty="0" err="1" smtClean="0"/>
              <a:t>policy</a:t>
            </a:r>
            <a:r>
              <a:rPr lang="fr-FR" dirty="0" smtClean="0"/>
              <a:t> </a:t>
            </a:r>
            <a:r>
              <a:rPr lang="fr-FR" dirty="0" err="1" smtClean="0"/>
              <a:t>effectiveness</a:t>
            </a:r>
            <a:endParaRPr lang="fr-FR" dirty="0" smtClean="0"/>
          </a:p>
          <a:p>
            <a:pPr lvl="1"/>
            <a:r>
              <a:rPr lang="fr-FR" dirty="0" err="1" smtClean="0"/>
              <a:t>Opportunity</a:t>
            </a:r>
            <a:endParaRPr lang="fr-FR" dirty="0" smtClean="0"/>
          </a:p>
          <a:p>
            <a:pPr lvl="2"/>
            <a:r>
              <a:rPr lang="fr-FR" dirty="0" smtClean="0"/>
              <a:t>20yr + of </a:t>
            </a:r>
            <a:r>
              <a:rPr lang="fr-FR" dirty="0" err="1" smtClean="0"/>
              <a:t>measurement</a:t>
            </a:r>
            <a:endParaRPr lang="fr-FR" dirty="0" smtClean="0"/>
          </a:p>
          <a:p>
            <a:pPr lvl="2"/>
            <a:r>
              <a:rPr lang="fr-FR" dirty="0" smtClean="0"/>
              <a:t>Model </a:t>
            </a:r>
            <a:r>
              <a:rPr lang="fr-FR" dirty="0" err="1" smtClean="0"/>
              <a:t>capacity</a:t>
            </a:r>
            <a:endParaRPr lang="fr-FR" dirty="0" smtClean="0"/>
          </a:p>
          <a:p>
            <a:pPr lvl="1"/>
            <a:r>
              <a:rPr lang="fr-FR" dirty="0" err="1" smtClean="0"/>
              <a:t>Outcomes</a:t>
            </a:r>
            <a:endParaRPr lang="fr-FR" dirty="0" smtClean="0"/>
          </a:p>
          <a:p>
            <a:pPr lvl="2"/>
            <a:r>
              <a:rPr lang="fr-FR" dirty="0" smtClean="0"/>
              <a:t>CLTRAP &amp; WGE Reports</a:t>
            </a:r>
          </a:p>
          <a:p>
            <a:pPr lvl="2"/>
            <a:endParaRPr lang="fr-FR" dirty="0" smtClean="0"/>
          </a:p>
          <a:p>
            <a:pPr lvl="2"/>
            <a:r>
              <a:rPr lang="fr-FR" dirty="0" err="1" smtClean="0"/>
              <a:t>Own</a:t>
            </a:r>
            <a:r>
              <a:rPr lang="fr-FR" dirty="0" smtClean="0"/>
              <a:t> TFMM objectives:</a:t>
            </a:r>
          </a:p>
          <a:p>
            <a:pPr lvl="3"/>
            <a:r>
              <a:rPr lang="fr-FR" dirty="0" err="1" smtClean="0"/>
              <a:t>Coordinated</a:t>
            </a:r>
            <a:r>
              <a:rPr lang="fr-FR" dirty="0" smtClean="0"/>
              <a:t> trend </a:t>
            </a:r>
            <a:r>
              <a:rPr lang="fr-FR" dirty="0" err="1" smtClean="0"/>
              <a:t>analysis</a:t>
            </a:r>
            <a:r>
              <a:rPr lang="fr-FR" dirty="0" smtClean="0"/>
              <a:t> by the centres</a:t>
            </a:r>
          </a:p>
          <a:p>
            <a:pPr lvl="3"/>
            <a:r>
              <a:rPr lang="fr-FR" dirty="0" smtClean="0"/>
              <a:t>State Party feedback on </a:t>
            </a:r>
            <a:r>
              <a:rPr lang="fr-FR" dirty="0" err="1" smtClean="0"/>
              <a:t>selection</a:t>
            </a:r>
            <a:r>
              <a:rPr lang="fr-FR" dirty="0" smtClean="0"/>
              <a:t> of sites, </a:t>
            </a:r>
            <a:r>
              <a:rPr lang="fr-FR" dirty="0" err="1" smtClean="0"/>
              <a:t>methodology</a:t>
            </a:r>
            <a:r>
              <a:rPr lang="fr-FR" dirty="0" smtClean="0"/>
              <a:t>, </a:t>
            </a:r>
            <a:r>
              <a:rPr lang="fr-FR" dirty="0" err="1" smtClean="0"/>
              <a:t>results</a:t>
            </a:r>
            <a:endParaRPr lang="fr-FR" dirty="0" smtClean="0"/>
          </a:p>
          <a:p>
            <a:pPr lvl="3"/>
            <a:r>
              <a:rPr lang="fr-FR" dirty="0" err="1" smtClean="0"/>
              <a:t>Eurodelta</a:t>
            </a:r>
            <a:r>
              <a:rPr lang="fr-FR" dirty="0" smtClean="0"/>
              <a:t> multi-model trend </a:t>
            </a:r>
            <a:r>
              <a:rPr lang="fr-FR" dirty="0" err="1" smtClean="0"/>
              <a:t>assessment</a:t>
            </a:r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Methodology</a:t>
            </a:r>
            <a:r>
              <a:rPr lang="fr-FR" dirty="0" smtClean="0"/>
              <a:t>: </a:t>
            </a:r>
            <a:r>
              <a:rPr lang="fr-FR" dirty="0" err="1" smtClean="0"/>
              <a:t>observed</a:t>
            </a:r>
            <a:r>
              <a:rPr lang="fr-FR" dirty="0" smtClean="0"/>
              <a:t> trends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err="1" smtClean="0"/>
              <a:t>Process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95536" y="2420888"/>
          <a:ext cx="7992888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976664"/>
                <a:gridCol w="20162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 on methodology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Paris</a:t>
                      </a:r>
                      <a:r>
                        <a:rPr lang="fr-FR" baseline="0" dirty="0" smtClean="0"/>
                        <a:t> 17/11/2014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Consensus on the methodology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20/3/2015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Centres</a:t>
                      </a:r>
                      <a:r>
                        <a:rPr lang="en-US" dirty="0" smtClean="0"/>
                        <a:t> to propose a robust set of stations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19/1/2015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Countries to provide feedback on this selection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27/3/15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Centres</a:t>
                      </a:r>
                      <a:r>
                        <a:rPr lang="en-US" dirty="0" smtClean="0"/>
                        <a:t> to compute trends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Mid</a:t>
                      </a:r>
                      <a:r>
                        <a:rPr lang="fr-FR" dirty="0" smtClean="0"/>
                        <a:t> April 2015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Countries to provide feedback on trend</a:t>
                      </a:r>
                      <a:r>
                        <a:rPr lang="en-US" baseline="0" dirty="0" smtClean="0"/>
                        <a:t> analysis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this</a:t>
                      </a:r>
                      <a:r>
                        <a:rPr lang="fr-FR" dirty="0" smtClean="0"/>
                        <a:t> meeting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Methodology</a:t>
            </a:r>
            <a:r>
              <a:rPr lang="fr-FR" dirty="0" smtClean="0"/>
              <a:t>: </a:t>
            </a:r>
            <a:r>
              <a:rPr lang="fr-FR" dirty="0" err="1" smtClean="0"/>
              <a:t>observed</a:t>
            </a:r>
            <a:r>
              <a:rPr lang="fr-FR" dirty="0" smtClean="0"/>
              <a:t> trends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35224"/>
            <a:ext cx="8229600" cy="4082008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Consensus </a:t>
            </a:r>
            <a:r>
              <a:rPr lang="fr-FR" dirty="0" err="1" smtClean="0"/>
              <a:t>methodology</a:t>
            </a:r>
            <a:endParaRPr lang="fr-FR" dirty="0" smtClean="0"/>
          </a:p>
          <a:p>
            <a:pPr lvl="2"/>
            <a:r>
              <a:rPr lang="en-US" sz="2200" dirty="0" smtClean="0"/>
              <a:t>Time periods: 1990-2012 / 1990-2001 / 2002-2012</a:t>
            </a:r>
          </a:p>
          <a:p>
            <a:pPr lvl="2"/>
            <a:endParaRPr lang="en-US" sz="2200" dirty="0" smtClean="0"/>
          </a:p>
          <a:p>
            <a:pPr lvl="2"/>
            <a:r>
              <a:rPr lang="en-US" sz="2200" dirty="0" smtClean="0"/>
              <a:t>Data completeness: 75% of annual coverage and 75% of years covered</a:t>
            </a:r>
          </a:p>
          <a:p>
            <a:pPr lvl="2"/>
            <a:endParaRPr lang="en-US" sz="2200" dirty="0" smtClean="0"/>
          </a:p>
          <a:p>
            <a:pPr lvl="2"/>
            <a:r>
              <a:rPr lang="en-US" sz="2200" dirty="0" smtClean="0"/>
              <a:t>Statistical analysis:</a:t>
            </a:r>
          </a:p>
          <a:p>
            <a:pPr lvl="3"/>
            <a:r>
              <a:rPr lang="en-US" sz="1900" dirty="0" smtClean="0"/>
              <a:t>Concentrations and wet deposition fluxes of </a:t>
            </a:r>
            <a:r>
              <a:rPr lang="en-US" sz="1900" dirty="0" err="1" smtClean="0"/>
              <a:t>Pb</a:t>
            </a:r>
            <a:r>
              <a:rPr lang="en-US" sz="1900" dirty="0" smtClean="0"/>
              <a:t>, </a:t>
            </a:r>
            <a:r>
              <a:rPr lang="en-US" sz="1900" dirty="0" err="1" smtClean="0"/>
              <a:t>Cd</a:t>
            </a:r>
            <a:r>
              <a:rPr lang="en-US" sz="1900" dirty="0" smtClean="0"/>
              <a:t>, Hg and B[a]P + other POPs</a:t>
            </a:r>
          </a:p>
          <a:p>
            <a:pPr lvl="4"/>
            <a:r>
              <a:rPr lang="en-US" sz="1700" dirty="0" smtClean="0"/>
              <a:t>bi-exponential on the basis of monthly values;</a:t>
            </a:r>
          </a:p>
          <a:p>
            <a:pPr lvl="3"/>
            <a:endParaRPr lang="en-US" sz="1900" dirty="0" smtClean="0"/>
          </a:p>
          <a:p>
            <a:pPr lvl="3"/>
            <a:r>
              <a:rPr lang="en-US" sz="1900" dirty="0" smtClean="0"/>
              <a:t>Ozone, NO2, PM10, PM2.5, SO2, sulphate, nitrate and carbonaceous atmospheric concentration and sulfur and nitrogen deposition (as concentration in precipitations)</a:t>
            </a:r>
          </a:p>
          <a:p>
            <a:pPr lvl="4"/>
            <a:r>
              <a:rPr lang="en-US" sz="1700" dirty="0" smtClean="0"/>
              <a:t>Mann-Kendall and </a:t>
            </a:r>
            <a:r>
              <a:rPr lang="en-US" sz="1700" dirty="0" err="1" smtClean="0"/>
              <a:t>Sen-Theil</a:t>
            </a:r>
            <a:r>
              <a:rPr lang="en-US" sz="1700" dirty="0" smtClean="0"/>
              <a:t> slope on the basis of annual values (based on daily means for all compounds, and on daily means + daily max 8-hr for O3). </a:t>
            </a:r>
          </a:p>
          <a:p>
            <a:pPr lvl="4"/>
            <a:r>
              <a:rPr lang="en-US" sz="1700" dirty="0" smtClean="0"/>
              <a:t>Trends by season (as DJF, MAM, JJA, SON) should be also computed, again on the basis of one value per year. 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Methodology</a:t>
            </a:r>
            <a:r>
              <a:rPr lang="fr-FR" dirty="0" smtClean="0"/>
              <a:t>: modelling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EURODELTA-Trends</a:t>
            </a:r>
          </a:p>
          <a:p>
            <a:pPr lvl="1"/>
            <a:r>
              <a:rPr lang="fr-FR" dirty="0" smtClean="0"/>
              <a:t>EMEP + 7 </a:t>
            </a:r>
            <a:r>
              <a:rPr lang="fr-FR" dirty="0" err="1" smtClean="0"/>
              <a:t>CTMs</a:t>
            </a:r>
            <a:r>
              <a:rPr lang="fr-FR" dirty="0" smtClean="0"/>
              <a:t> </a:t>
            </a:r>
          </a:p>
          <a:p>
            <a:pPr lvl="2"/>
            <a:r>
              <a:rPr lang="fr-FR" dirty="0" smtClean="0"/>
              <a:t>3-</a:t>
            </a:r>
            <a:r>
              <a:rPr lang="fr-FR" dirty="0" err="1" smtClean="0"/>
              <a:t>yr</a:t>
            </a:r>
            <a:r>
              <a:rPr lang="fr-FR" dirty="0" smtClean="0"/>
              <a:t>: 1990/2000/2010</a:t>
            </a:r>
          </a:p>
          <a:p>
            <a:pPr lvl="2"/>
            <a:r>
              <a:rPr lang="fr-FR" dirty="0" smtClean="0"/>
              <a:t>21-</a:t>
            </a:r>
            <a:r>
              <a:rPr lang="fr-FR" dirty="0" err="1" smtClean="0"/>
              <a:t>yr</a:t>
            </a:r>
            <a:r>
              <a:rPr lang="fr-FR" dirty="0" smtClean="0"/>
              <a:t> trend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Bringing</a:t>
            </a:r>
            <a:r>
              <a:rPr lang="fr-FR" dirty="0" smtClean="0"/>
              <a:t> Model &amp; Observations </a:t>
            </a:r>
            <a:r>
              <a:rPr lang="fr-FR" dirty="0" err="1" smtClean="0"/>
              <a:t>together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HM &amp; </a:t>
            </a:r>
            <a:r>
              <a:rPr lang="fr-FR" dirty="0" err="1" smtClean="0"/>
              <a:t>POPs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A </a:t>
            </a:r>
            <a:r>
              <a:rPr lang="fr-FR" dirty="0" err="1" smtClean="0"/>
              <a:t>prerequisit</a:t>
            </a:r>
            <a:r>
              <a:rPr lang="fr-FR" dirty="0" smtClean="0"/>
              <a:t> </a:t>
            </a:r>
            <a:r>
              <a:rPr lang="fr-FR" dirty="0" err="1" smtClean="0"/>
              <a:t>given</a:t>
            </a:r>
            <a:r>
              <a:rPr lang="fr-FR" dirty="0" smtClean="0"/>
              <a:t> the </a:t>
            </a:r>
            <a:r>
              <a:rPr lang="fr-FR" dirty="0" err="1" smtClean="0"/>
              <a:t>scarcity</a:t>
            </a:r>
            <a:r>
              <a:rPr lang="fr-FR" dirty="0" smtClean="0"/>
              <a:t> of the network</a:t>
            </a:r>
          </a:p>
          <a:p>
            <a:endParaRPr lang="fr-FR" dirty="0" smtClean="0"/>
          </a:p>
          <a:p>
            <a:r>
              <a:rPr lang="fr-FR" dirty="0" smtClean="0"/>
              <a:t>O3, PM…</a:t>
            </a:r>
          </a:p>
          <a:p>
            <a:pPr lvl="1"/>
            <a:r>
              <a:rPr lang="fr-FR" dirty="0" smtClean="0"/>
              <a:t>Model </a:t>
            </a:r>
            <a:r>
              <a:rPr lang="fr-FR" dirty="0" err="1" smtClean="0"/>
              <a:t>ability</a:t>
            </a:r>
            <a:r>
              <a:rPr lang="fr-FR" dirty="0" smtClean="0"/>
              <a:t> to capture trend</a:t>
            </a:r>
          </a:p>
          <a:p>
            <a:pPr lvl="1"/>
            <a:r>
              <a:rPr lang="fr-FR" dirty="0" err="1" smtClean="0"/>
              <a:t>Quality</a:t>
            </a:r>
            <a:r>
              <a:rPr lang="fr-FR" dirty="0" smtClean="0"/>
              <a:t> of input </a:t>
            </a:r>
            <a:r>
              <a:rPr lang="fr-FR" dirty="0" err="1" smtClean="0"/>
              <a:t>emission</a:t>
            </a:r>
            <a:endParaRPr lang="fr-FR" dirty="0" smtClean="0"/>
          </a:p>
          <a:p>
            <a:pPr lvl="1"/>
            <a:r>
              <a:rPr lang="fr-FR" dirty="0" smtClean="0"/>
              <a:t>Issue of PM10/PM25 observations in the 1990s</a:t>
            </a:r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Report </a:t>
            </a:r>
            <a:r>
              <a:rPr lang="fr-FR" dirty="0" err="1" smtClean="0"/>
              <a:t>Outline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Synthetic</a:t>
            </a:r>
            <a:r>
              <a:rPr lang="fr-FR" dirty="0" smtClean="0"/>
              <a:t> report: 30-40pages</a:t>
            </a:r>
          </a:p>
          <a:p>
            <a:r>
              <a:rPr lang="fr-FR" dirty="0" err="1" smtClean="0"/>
              <a:t>Details</a:t>
            </a:r>
            <a:r>
              <a:rPr lang="fr-FR" dirty="0" smtClean="0"/>
              <a:t> in </a:t>
            </a:r>
            <a:r>
              <a:rPr lang="fr-FR" dirty="0" err="1" smtClean="0"/>
              <a:t>annex</a:t>
            </a:r>
            <a:r>
              <a:rPr lang="fr-FR" dirty="0" smtClean="0"/>
              <a:t> or </a:t>
            </a:r>
            <a:r>
              <a:rPr lang="fr-FR" dirty="0" err="1" smtClean="0"/>
              <a:t>peer</a:t>
            </a:r>
            <a:r>
              <a:rPr lang="fr-FR" dirty="0" smtClean="0"/>
              <a:t>-</a:t>
            </a:r>
            <a:r>
              <a:rPr lang="fr-FR" dirty="0" err="1" smtClean="0"/>
              <a:t>reviewed</a:t>
            </a:r>
            <a:r>
              <a:rPr lang="fr-FR" dirty="0" smtClean="0"/>
              <a:t> </a:t>
            </a:r>
            <a:r>
              <a:rPr lang="fr-FR" dirty="0" err="1" smtClean="0"/>
              <a:t>papers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Structure</a:t>
            </a:r>
          </a:p>
          <a:p>
            <a:pPr lvl="1"/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summary</a:t>
            </a:r>
            <a:r>
              <a:rPr lang="fr-FR" dirty="0" smtClean="0"/>
              <a:t> 4 pages, </a:t>
            </a:r>
            <a:r>
              <a:rPr lang="fr-FR" dirty="0" err="1" smtClean="0"/>
              <a:t>policy</a:t>
            </a:r>
            <a:r>
              <a:rPr lang="fr-FR" dirty="0" smtClean="0"/>
              <a:t> questions</a:t>
            </a:r>
          </a:p>
          <a:p>
            <a:pPr lvl="1"/>
            <a:r>
              <a:rPr lang="fr-FR" dirty="0" smtClean="0"/>
              <a:t>Tools</a:t>
            </a:r>
          </a:p>
          <a:p>
            <a:pPr lvl="2"/>
            <a:r>
              <a:rPr lang="fr-FR" dirty="0" smtClean="0"/>
              <a:t>Observations</a:t>
            </a:r>
          </a:p>
          <a:p>
            <a:pPr lvl="2"/>
            <a:r>
              <a:rPr lang="fr-FR" dirty="0" err="1" smtClean="0"/>
              <a:t>Models</a:t>
            </a:r>
            <a:endParaRPr lang="fr-FR" dirty="0" smtClean="0"/>
          </a:p>
          <a:p>
            <a:pPr lvl="1"/>
            <a:r>
              <a:rPr lang="fr-FR" dirty="0" err="1" smtClean="0"/>
              <a:t>Results</a:t>
            </a:r>
            <a:endParaRPr lang="fr-FR" dirty="0" smtClean="0"/>
          </a:p>
          <a:p>
            <a:pPr lvl="2"/>
            <a:r>
              <a:rPr lang="fr-FR" dirty="0" smtClean="0"/>
              <a:t>O3</a:t>
            </a:r>
          </a:p>
          <a:p>
            <a:pPr lvl="2"/>
            <a:r>
              <a:rPr lang="fr-FR" dirty="0" smtClean="0"/>
              <a:t>PM</a:t>
            </a:r>
          </a:p>
          <a:p>
            <a:pPr lvl="2"/>
            <a:r>
              <a:rPr lang="fr-FR" dirty="0" err="1" smtClean="0"/>
              <a:t>Precipitation</a:t>
            </a:r>
            <a:r>
              <a:rPr lang="fr-FR" dirty="0" smtClean="0"/>
              <a:t> </a:t>
            </a:r>
            <a:r>
              <a:rPr lang="fr-FR" dirty="0" err="1" smtClean="0"/>
              <a:t>chemistry</a:t>
            </a:r>
            <a:endParaRPr lang="fr-FR" dirty="0" smtClean="0"/>
          </a:p>
          <a:p>
            <a:pPr lvl="2"/>
            <a:r>
              <a:rPr lang="fr-FR" dirty="0" smtClean="0"/>
              <a:t>HM&amp;</a:t>
            </a:r>
            <a:r>
              <a:rPr lang="fr-FR" dirty="0" err="1" smtClean="0"/>
              <a:t>POPs</a:t>
            </a:r>
            <a:endParaRPr lang="fr-FR" dirty="0" smtClean="0"/>
          </a:p>
          <a:p>
            <a:pPr lvl="1"/>
            <a:r>
              <a:rPr lang="fr-FR" dirty="0" smtClean="0"/>
              <a:t>Future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Needs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473</TotalTime>
  <Words>329</Words>
  <Application>Microsoft Office PowerPoint</Application>
  <PresentationFormat>Affichage à l'écran (4:3)</PresentationFormat>
  <Paragraphs>73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Origine</vt:lpstr>
      <vt:lpstr>TFMM Trend Assessment Introduction, Methodology, Scope  Augustin Colette &amp; Oksana Tarasova</vt:lpstr>
      <vt:lpstr>Introduction</vt:lpstr>
      <vt:lpstr>Methodology: observed trends</vt:lpstr>
      <vt:lpstr>Methodology: observed trends</vt:lpstr>
      <vt:lpstr>Methodology: modelling</vt:lpstr>
      <vt:lpstr>Bringing Model &amp; Observations together </vt:lpstr>
      <vt:lpstr>Report Outline</vt:lpstr>
    </vt:vector>
  </TitlesOfParts>
  <Company>INERIS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TFMM priorities within the EMEP workplan (2014-2015)</dc:title>
  <dc:creator>Laurence</dc:creator>
  <cp:lastModifiedBy>Augustin Colette</cp:lastModifiedBy>
  <cp:revision>17</cp:revision>
  <dcterms:created xsi:type="dcterms:W3CDTF">2014-04-08T08:22:26Z</dcterms:created>
  <dcterms:modified xsi:type="dcterms:W3CDTF">2015-05-06T06:29:13Z</dcterms:modified>
</cp:coreProperties>
</file>